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0160000" cy="14782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1488" y="-84"/>
      </p:cViewPr>
      <p:guideLst>
        <p:guide orient="horz" pos="4656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92252"/>
            <a:ext cx="8636000" cy="31687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376920"/>
            <a:ext cx="7112000" cy="37778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6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2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592001"/>
            <a:ext cx="2286000" cy="12613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592001"/>
            <a:ext cx="6688667" cy="12613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0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9499321"/>
            <a:ext cx="8636000" cy="29360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6265583"/>
            <a:ext cx="8636000" cy="32337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1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3449323"/>
            <a:ext cx="4487333" cy="97559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3449323"/>
            <a:ext cx="4487333" cy="97559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3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309021"/>
            <a:ext cx="4489098" cy="1379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688064"/>
            <a:ext cx="4489098" cy="8517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3309021"/>
            <a:ext cx="4490861" cy="13790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4688064"/>
            <a:ext cx="4490861" cy="8517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7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9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0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588575"/>
            <a:ext cx="3342570" cy="2504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588578"/>
            <a:ext cx="5679722" cy="126167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3093441"/>
            <a:ext cx="3342570" cy="101118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03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10347960"/>
            <a:ext cx="6096000" cy="12216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1320871"/>
            <a:ext cx="6096000" cy="88696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11569595"/>
            <a:ext cx="6096000" cy="1734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2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591997"/>
            <a:ext cx="9144000" cy="2463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449323"/>
            <a:ext cx="9144000" cy="9755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13701469"/>
            <a:ext cx="2370667" cy="787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79E16-BC3D-4E81-A22F-425B3C04626E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13701469"/>
            <a:ext cx="3217333" cy="787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13701469"/>
            <a:ext cx="2370667" cy="7870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6BD46-DC76-4164-95EC-332890406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9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3900" y="2514600"/>
            <a:ext cx="87884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5400" smtClean="0">
                <a:solidFill>
                  <a:srgbClr val="0000FF"/>
                </a:solidFill>
                <a:latin typeface="Arial - 72"/>
              </a:rPr>
              <a:t>What is </a:t>
            </a:r>
            <a:r>
              <a:rPr lang="en-US" sz="5400" b="1" smtClean="0">
                <a:solidFill>
                  <a:srgbClr val="0000FF"/>
                </a:solidFill>
                <a:latin typeface="Arial - 72"/>
              </a:rPr>
              <a:t>BIOLOGY</a:t>
            </a:r>
            <a:r>
              <a:rPr lang="en-US" sz="5400" smtClean="0">
                <a:solidFill>
                  <a:srgbClr val="0000FF"/>
                </a:solidFill>
                <a:latin typeface="Arial - 72"/>
              </a:rPr>
              <a:t>?</a:t>
            </a:r>
            <a:endParaRPr lang="en-US" sz="5400">
              <a:solidFill>
                <a:srgbClr val="0000FF"/>
              </a:solidFill>
              <a:latin typeface="Arial - 72"/>
            </a:endParaRPr>
          </a:p>
        </p:txBody>
      </p:sp>
    </p:spTree>
    <p:extLst>
      <p:ext uri="{BB962C8B-B14F-4D97-AF65-F5344CB8AC3E}">
        <p14:creationId xmlns:p14="http://schemas.microsoft.com/office/powerpoint/2010/main" val="248668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" y="990600"/>
            <a:ext cx="10236200" cy="43858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3600" b="1" smtClean="0">
                <a:solidFill>
                  <a:srgbClr val="FF0000"/>
                </a:solidFill>
                <a:latin typeface="Arial - 48"/>
              </a:rPr>
              <a:t>BIOLOGY </a:t>
            </a:r>
          </a:p>
          <a:p>
            <a:endParaRPr lang="en-US" sz="3600" b="1" smtClean="0">
              <a:solidFill>
                <a:srgbClr val="FF0000"/>
              </a:solidFill>
              <a:latin typeface="Arial - 48"/>
            </a:endParaRPr>
          </a:p>
          <a:p>
            <a:r>
              <a:rPr lang="en-US" sz="3600" b="1" smtClean="0">
                <a:solidFill>
                  <a:srgbClr val="FF0000"/>
                </a:solidFill>
                <a:latin typeface="Arial - 48"/>
              </a:rPr>
              <a:t>·</a:t>
            </a:r>
            <a:r>
              <a:rPr lang="en-US" sz="2700" smtClean="0">
                <a:solidFill>
                  <a:srgbClr val="0000FF"/>
                </a:solidFill>
                <a:latin typeface="Arial - 36"/>
              </a:rPr>
              <a:t>Biology is the study of </a:t>
            </a:r>
            <a:r>
              <a:rPr lang="en-US" sz="2700" b="1" smtClean="0">
                <a:solidFill>
                  <a:srgbClr val="0000FF"/>
                </a:solidFill>
                <a:latin typeface="Arial - 36"/>
              </a:rPr>
              <a:t>LIFE</a:t>
            </a:r>
          </a:p>
          <a:p>
            <a:endParaRPr lang="en-US" sz="2700" b="1" smtClean="0">
              <a:solidFill>
                <a:srgbClr val="0000FF"/>
              </a:solidFill>
              <a:latin typeface="Arial - 36"/>
            </a:endParaRPr>
          </a:p>
          <a:p>
            <a:r>
              <a:rPr lang="en-US" sz="2700" b="1" smtClean="0">
                <a:solidFill>
                  <a:srgbClr val="0000FF"/>
                </a:solidFill>
                <a:latin typeface="Arial - 36"/>
              </a:rPr>
              <a:t>	</a:t>
            </a:r>
            <a:r>
              <a:rPr lang="en-US" sz="2700" smtClean="0">
                <a:solidFill>
                  <a:srgbClr val="0000FF"/>
                </a:solidFill>
                <a:latin typeface="Arial - 36"/>
              </a:rPr>
              <a:t>Bio = Life		Logy = Study</a:t>
            </a:r>
          </a:p>
          <a:p>
            <a:endParaRPr lang="en-US" sz="2700" smtClean="0">
              <a:solidFill>
                <a:srgbClr val="0000FF"/>
              </a:solidFill>
              <a:latin typeface="Arial - 36"/>
            </a:endParaRPr>
          </a:p>
          <a:p>
            <a:endParaRPr lang="en-US" sz="2700" smtClean="0">
              <a:solidFill>
                <a:srgbClr val="0000FF"/>
              </a:solidFill>
              <a:latin typeface="Arial - 36"/>
            </a:endParaRPr>
          </a:p>
          <a:p>
            <a:r>
              <a:rPr lang="en-US" sz="2700" smtClean="0">
                <a:solidFill>
                  <a:srgbClr val="0000FF"/>
                </a:solidFill>
                <a:latin typeface="Arial - 36"/>
              </a:rPr>
              <a:t>·It includes all living organisms such as plants, </a:t>
            </a:r>
          </a:p>
          <a:p>
            <a:r>
              <a:rPr lang="en-US" sz="2700" smtClean="0">
                <a:solidFill>
                  <a:srgbClr val="0000FF"/>
                </a:solidFill>
                <a:latin typeface="Arial - 36"/>
              </a:rPr>
              <a:t>   animals, fungi, bacteria, and protists</a:t>
            </a:r>
            <a:endParaRPr lang="en-US" sz="2700">
              <a:solidFill>
                <a:srgbClr val="0000FF"/>
              </a:solidFill>
              <a:latin typeface="Arial - 36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200" y="1409700"/>
            <a:ext cx="2297049" cy="20488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2634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304800"/>
            <a:ext cx="90424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b="1" smtClean="0">
                <a:solidFill>
                  <a:srgbClr val="0000FF"/>
                </a:solidFill>
                <a:latin typeface="Arial - 36"/>
              </a:rPr>
              <a:t>Disciplines Within Biology</a:t>
            </a:r>
            <a:endParaRPr lang="en-US" sz="2700" b="1">
              <a:solidFill>
                <a:srgbClr val="0000FF"/>
              </a:solidFill>
              <a:latin typeface="Arial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00" y="1206500"/>
            <a:ext cx="100584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100" smtClean="0">
                <a:solidFill>
                  <a:srgbClr val="0000FF"/>
                </a:solidFill>
                <a:latin typeface="Arial - 28"/>
              </a:rPr>
              <a:t>Can you guess what is studied in each of these disciplines?</a:t>
            </a:r>
            <a:endParaRPr lang="en-US" sz="2100">
              <a:solidFill>
                <a:srgbClr val="0000FF"/>
              </a:solidFill>
              <a:latin typeface="Arial - 2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362652"/>
              </p:ext>
            </p:extLst>
          </p:nvPr>
        </p:nvGraphicFramePr>
        <p:xfrm>
          <a:off x="469899" y="1955800"/>
          <a:ext cx="9245600" cy="9436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1000"/>
                <a:gridCol w="6324600"/>
              </a:tblGrid>
              <a:tr h="901700">
                <a:tc>
                  <a:txBody>
                    <a:bodyPr/>
                    <a:lstStyle/>
                    <a:p>
                      <a:r>
                        <a:rPr lang="en-US" sz="3600" b="1" i="0" u="none" baseline="0" smtClean="0">
                          <a:solidFill>
                            <a:srgbClr val="000000"/>
                          </a:solidFill>
                          <a:latin typeface="Times New Roman - 36"/>
                        </a:rPr>
                        <a:t>Discipline</a:t>
                      </a:r>
                      <a:endParaRPr lang="en-US" sz="3600" b="1" i="0" u="none" baseline="0">
                        <a:solidFill>
                          <a:srgbClr val="000000"/>
                        </a:solidFill>
                        <a:latin typeface="Times New Roman - 36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600" b="1" i="0" u="none" baseline="0" smtClean="0">
                          <a:solidFill>
                            <a:srgbClr val="000000"/>
                          </a:solidFill>
                          <a:latin typeface="Times New Roman - 36"/>
                        </a:rPr>
                        <a:t>The study of ... </a:t>
                      </a:r>
                      <a:endParaRPr lang="en-US" sz="3600" b="1" i="0" u="none" baseline="0">
                        <a:solidFill>
                          <a:srgbClr val="000000"/>
                        </a:solidFill>
                        <a:latin typeface="Times New Roman - 36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Physiology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function of living organisms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Biochemistry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the chemistry of organisms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Taxonomy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classification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Ecology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Populations and environments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Botany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plants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Microbiology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microscopic organisms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Zoology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animals and their behaviors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Genetics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genes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Anatomy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structure of animals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Herpetology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reptiles and amphibians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Ichthyology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fish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Mammalogy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mammals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Paleontology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fossils and geographic evidence of prehistoric life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Ornithology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i="0" u="none" baseline="0" smtClean="0">
                          <a:solidFill>
                            <a:srgbClr val="000000"/>
                          </a:solidFill>
                          <a:latin typeface="Times New Roman - 24"/>
                        </a:rPr>
                        <a:t>birds</a:t>
                      </a:r>
                      <a:endParaRPr lang="en-US" sz="2400" b="0" i="0" u="none" baseline="0">
                        <a:solidFill>
                          <a:srgbClr val="000000"/>
                        </a:solidFill>
                        <a:latin typeface="Times New Roman - 24"/>
                      </a:endParaRPr>
                    </a:p>
                  </a:txBody>
                  <a:tcPr>
                    <a:lnL w="38100" cmpd="sng">
                      <a:solidFill>
                        <a:srgbClr val="000000"/>
                      </a:solidFill>
                      <a:prstDash val="solid"/>
                    </a:lnL>
                    <a:lnR w="38100" cmpd="sng">
                      <a:solidFill>
                        <a:srgbClr val="000000"/>
                      </a:solidFill>
                      <a:prstDash val="solid"/>
                    </a:lnR>
                    <a:lnT w="38100" cmpd="sng">
                      <a:solidFill>
                        <a:srgbClr val="000000"/>
                      </a:solidFill>
                      <a:prstDash val="solid"/>
                    </a:lnT>
                    <a:lnB w="381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64703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08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00" y="355600"/>
            <a:ext cx="9550400" cy="28623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3600" b="1" smtClean="0">
                <a:solidFill>
                  <a:srgbClr val="8B0000"/>
                </a:solidFill>
                <a:latin typeface="Arial - 48"/>
              </a:rPr>
              <a:t>LIFE</a:t>
            </a:r>
          </a:p>
          <a:p>
            <a:endParaRPr lang="en-US" sz="3600" b="1" smtClean="0">
              <a:solidFill>
                <a:srgbClr val="8B0000"/>
              </a:solidFill>
              <a:latin typeface="Arial - 48"/>
            </a:endParaRPr>
          </a:p>
          <a:p>
            <a:endParaRPr lang="en-US" sz="3600" b="1" smtClean="0">
              <a:solidFill>
                <a:srgbClr val="8B0000"/>
              </a:solidFill>
              <a:latin typeface="Arial - 48"/>
            </a:endParaRPr>
          </a:p>
          <a:p>
            <a:pPr algn="ctr"/>
            <a:endParaRPr lang="en-US" sz="3600" b="1" smtClean="0">
              <a:solidFill>
                <a:srgbClr val="8B0000"/>
              </a:solidFill>
              <a:latin typeface="Arial - 48"/>
            </a:endParaRPr>
          </a:p>
          <a:p>
            <a:pPr algn="ctr"/>
            <a:r>
              <a:rPr lang="en-US" sz="3600" b="1" smtClean="0">
                <a:solidFill>
                  <a:srgbClr val="8B0000"/>
                </a:solidFill>
                <a:latin typeface="Arial - 48"/>
              </a:rPr>
              <a:t>How </a:t>
            </a:r>
            <a:r>
              <a:rPr lang="en-US" sz="2700" smtClean="0">
                <a:solidFill>
                  <a:srgbClr val="000000"/>
                </a:solidFill>
                <a:latin typeface="Arial - 36"/>
              </a:rPr>
              <a:t>do we know if something is living?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0200" y="3644900"/>
            <a:ext cx="94234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FF"/>
                </a:solidFill>
                <a:latin typeface="Symbol - 36"/>
              </a:rPr>
              <a:t>·</a:t>
            </a:r>
            <a:r>
              <a:rPr lang="en-US" sz="2700" smtClean="0">
                <a:solidFill>
                  <a:srgbClr val="0000FF"/>
                </a:solidFill>
                <a:latin typeface="Arial - 36"/>
              </a:rPr>
              <a:t>Scientists have determined that all living </a:t>
            </a:r>
          </a:p>
          <a:p>
            <a:r>
              <a:rPr lang="en-US" sz="2700" smtClean="0">
                <a:solidFill>
                  <a:srgbClr val="0000FF"/>
                </a:solidFill>
                <a:latin typeface="Arial - 36"/>
              </a:rPr>
              <a:t>   organisms </a:t>
            </a:r>
            <a:r>
              <a:rPr lang="en-US" sz="2700" b="1" smtClean="0">
                <a:solidFill>
                  <a:srgbClr val="0000FF"/>
                </a:solidFill>
                <a:latin typeface="Arial - 36"/>
              </a:rPr>
              <a:t>share </a:t>
            </a:r>
            <a:r>
              <a:rPr lang="en-US" sz="2700" smtClean="0">
                <a:solidFill>
                  <a:srgbClr val="0000FF"/>
                </a:solidFill>
                <a:latin typeface="Arial - 36"/>
              </a:rPr>
              <a:t>several characteristics.</a:t>
            </a:r>
            <a:endParaRPr lang="en-US" sz="2700">
              <a:solidFill>
                <a:srgbClr val="0000FF"/>
              </a:solidFill>
              <a:latin typeface="Arial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400" y="5486400"/>
            <a:ext cx="97028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FF"/>
                </a:solidFill>
                <a:latin typeface="Symbol - 36"/>
              </a:rPr>
              <a:t>·</a:t>
            </a:r>
            <a:r>
              <a:rPr lang="en-US" sz="2700" smtClean="0">
                <a:solidFill>
                  <a:srgbClr val="0000FF"/>
                </a:solidFill>
                <a:latin typeface="Arial - 36"/>
              </a:rPr>
              <a:t>If a "thing" has </a:t>
            </a:r>
            <a:r>
              <a:rPr lang="en-US" sz="2700" b="1" smtClean="0">
                <a:solidFill>
                  <a:srgbClr val="0000FF"/>
                </a:solidFill>
                <a:latin typeface="Arial - 36"/>
              </a:rPr>
              <a:t>all</a:t>
            </a:r>
            <a:r>
              <a:rPr lang="en-US" sz="2700" smtClean="0">
                <a:solidFill>
                  <a:srgbClr val="0000FF"/>
                </a:solidFill>
                <a:latin typeface="Arial - 36"/>
              </a:rPr>
              <a:t> of the characteristics of </a:t>
            </a:r>
            <a:endParaRPr lang="en-US" sz="2700">
              <a:solidFill>
                <a:srgbClr val="0000FF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2204617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4853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324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Custom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Cook, Amy (ED06)</dc:creator>
  <cp:lastModifiedBy>Cook, Amy (ED06)</cp:lastModifiedBy>
  <cp:revision>1</cp:revision>
  <dcterms:created xsi:type="dcterms:W3CDTF">2012-09-04T18:23:09Z</dcterms:created>
  <dcterms:modified xsi:type="dcterms:W3CDTF">2012-09-04T18:23:52Z</dcterms:modified>
</cp:coreProperties>
</file>